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Raleway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  <p:embeddedFont>
      <p:font typeface="Oswald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EB8E8A4-0E7B-4551-8AF7-292F5066D680}">
  <a:tblStyle styleId="{FEB8E8A4-0E7B-4551-8AF7-292F5066D68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4.xml"/><Relationship Id="rId42" Type="http://schemas.openxmlformats.org/officeDocument/2006/relationships/font" Target="fonts/Oswald-bold.fntdata"/><Relationship Id="rId41" Type="http://schemas.openxmlformats.org/officeDocument/2006/relationships/font" Target="fonts/Oswald-regular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aleway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aleway-italic.fntdata"/><Relationship Id="rId12" Type="http://schemas.openxmlformats.org/officeDocument/2006/relationships/slide" Target="slides/slide6.xml"/><Relationship Id="rId34" Type="http://schemas.openxmlformats.org/officeDocument/2006/relationships/font" Target="fonts/Raleway-bold.fntdata"/><Relationship Id="rId15" Type="http://schemas.openxmlformats.org/officeDocument/2006/relationships/slide" Target="slides/slide9.xml"/><Relationship Id="rId37" Type="http://schemas.openxmlformats.org/officeDocument/2006/relationships/font" Target="fonts/Lato-regular.fntdata"/><Relationship Id="rId14" Type="http://schemas.openxmlformats.org/officeDocument/2006/relationships/slide" Target="slides/slide8.xml"/><Relationship Id="rId36" Type="http://schemas.openxmlformats.org/officeDocument/2006/relationships/font" Target="fonts/Raleway-boldItalic.fntdata"/><Relationship Id="rId17" Type="http://schemas.openxmlformats.org/officeDocument/2006/relationships/slide" Target="slides/slide11.xml"/><Relationship Id="rId39" Type="http://schemas.openxmlformats.org/officeDocument/2006/relationships/font" Target="fonts/Lato-italic.fntdata"/><Relationship Id="rId16" Type="http://schemas.openxmlformats.org/officeDocument/2006/relationships/slide" Target="slides/slide10.xml"/><Relationship Id="rId38" Type="http://schemas.openxmlformats.org/officeDocument/2006/relationships/font" Target="fonts/Lat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692a9b5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692a9b5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692a9b51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692a9b51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692a9b51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692a9b51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692a9b51d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692a9b51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692a9b51d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692a9b51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692a9b51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692a9b51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692a9b51d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692a9b51d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692a9b51d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692a9b51d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692a9b51d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692a9b51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692a9b51d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692a9b51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692a9b51d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4692a9b51d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692a9b51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692a9b51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692a9b51d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692a9b51d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692a9b51d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4692a9b51d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4692a9b51d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4692a9b51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692a9b51d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692a9b51d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692a9b51d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692a9b51d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692a9b51d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692a9b51d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4692a9b51d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4692a9b51d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692a9b51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692a9b51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692a9b51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692a9b51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692a9b51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692a9b51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833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EXOEXOS Haptic VR Exoskeleton Glove</a:t>
            </a:r>
            <a:endParaRPr sz="3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20833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 Haptic VR Exoskeleton Glove</a:t>
            </a:r>
            <a:endParaRPr sz="3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692a9b51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692a9b51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692a9b51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692a9b51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692a9b51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692a9b51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692a9b51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692a9b51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Relationship Id="rId4" Type="http://schemas.openxmlformats.org/officeDocument/2006/relationships/image" Target="../media/image14.png"/><Relationship Id="rId5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gif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82587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Haptic-Force Feedback Glove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5083950" y="3924925"/>
            <a:ext cx="34707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Joseph Bentivenga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Luka Lipovac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Varouzan Knouni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Tracking</a:t>
            </a:r>
            <a:endParaRPr/>
          </a:p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/>
              <a:t>Current methods:	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b="1" lang="en"/>
              <a:t>Accelerometers - integration of accelerometer data to get relative position  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b="1" lang="en"/>
              <a:t>Decoders - strings or wires as part of exoskeleton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b="1" lang="en"/>
              <a:t>Cameras - hand recognition</a:t>
            </a:r>
            <a:endParaRPr b="1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/>
              <a:t>Our Solution: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b="1" lang="en"/>
              <a:t>HTC Vive tracker for positional tracking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b="1" lang="en"/>
              <a:t>IMU for finger tracking</a:t>
            </a:r>
            <a:endParaRPr b="1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  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Tracking</a:t>
            </a:r>
            <a:endParaRPr/>
          </a:p>
        </p:txBody>
      </p:sp>
      <p:sp>
        <p:nvSpPr>
          <p:cNvPr id="152" name="Google Shape;152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/>
              <a:t>Current methods:	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b="1" lang="en"/>
              <a:t>Accelerometers - integration of accelerometer data to get relative position  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b="1" lang="en"/>
              <a:t>Decoders - strings or wires as part of exoskeleton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b="1" lang="en"/>
              <a:t>Cameras - hand recognition</a:t>
            </a:r>
            <a:endParaRPr b="1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/>
              <a:t>Our Solution: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b="1" lang="en"/>
              <a:t>HTC Vive tracker for positional tracking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b="1" lang="en"/>
              <a:t>IMU for finger tracking</a:t>
            </a:r>
            <a:endParaRPr b="1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  </a:t>
            </a:r>
            <a:endParaRPr b="1"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8900" y="2646925"/>
            <a:ext cx="3725525" cy="23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2325" y="682700"/>
            <a:ext cx="1807101" cy="180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idx="1" type="body"/>
          </p:nvPr>
        </p:nvSpPr>
        <p:spPr>
          <a:xfrm>
            <a:off x="723300" y="45201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[Left]: IMU (Inertial Measurement Unit; Accelerometer + Gyro) placement on users Hand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[Right]: Vive Tracker on Noitom Hi5 VR Glove</a:t>
            </a:r>
            <a:endParaRPr/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251" y="244763"/>
            <a:ext cx="3208425" cy="401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 rotWithShape="1">
          <a:blip r:embed="rId4">
            <a:alphaModFix/>
          </a:blip>
          <a:srcRect b="0" l="33486" r="32252" t="0"/>
          <a:stretch/>
        </p:blipFill>
        <p:spPr>
          <a:xfrm>
            <a:off x="5320600" y="148325"/>
            <a:ext cx="2560699" cy="420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/>
          <p:nvPr/>
        </p:nvSpPr>
        <p:spPr>
          <a:xfrm>
            <a:off x="6442200" y="2914750"/>
            <a:ext cx="1439100" cy="1439100"/>
          </a:xfrm>
          <a:prstGeom prst="ellipse">
            <a:avLst/>
          </a:prstGeom>
          <a:noFill/>
          <a:ln cap="flat" cmpd="sng" w="152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699695" y="2683600"/>
            <a:ext cx="1960474" cy="196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 IMU Data to Unity Game Engine</a:t>
            </a:r>
            <a:endParaRPr/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0725" y="1073200"/>
            <a:ext cx="3206735" cy="283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 rotWithShape="1">
          <a:blip r:embed="rId4">
            <a:alphaModFix/>
          </a:blip>
          <a:srcRect b="0" l="6314" r="0" t="0"/>
          <a:stretch/>
        </p:blipFill>
        <p:spPr>
          <a:xfrm>
            <a:off x="208400" y="1073200"/>
            <a:ext cx="4494976" cy="283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" name="Google Shape;171;p25"/>
          <p:cNvCxnSpPr/>
          <p:nvPr/>
        </p:nvCxnSpPr>
        <p:spPr>
          <a:xfrm>
            <a:off x="4812350" y="2490575"/>
            <a:ext cx="659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Block diagram   </a:t>
            </a:r>
            <a:endParaRPr/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975" y="1890775"/>
            <a:ext cx="6031626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</a:t>
            </a:r>
            <a:endParaRPr/>
          </a:p>
        </p:txBody>
      </p:sp>
      <p:sp>
        <p:nvSpPr>
          <p:cNvPr id="188" name="Google Shape;188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Tactile object detection is a two step process:</a:t>
            </a:r>
            <a:endParaRPr b="1"/>
          </a:p>
          <a:p>
            <a:pPr indent="-311150" lvl="0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/>
              <a:t>Cutaneous Feedback (Skin Contact)</a:t>
            </a:r>
            <a:endParaRPr b="1"/>
          </a:p>
          <a:p>
            <a:pPr indent="-311150" lvl="0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/>
              <a:t>Kinesthetic Feedback (Musculoskeletal Resistance)</a:t>
            </a:r>
            <a:endParaRPr b="1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  </a:t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Cutaneous</a:t>
            </a:r>
            <a:endParaRPr/>
          </a:p>
        </p:txBody>
      </p:sp>
      <p:sp>
        <p:nvSpPr>
          <p:cNvPr id="194" name="Google Shape;194;p29"/>
          <p:cNvSpPr txBox="1"/>
          <p:nvPr>
            <p:ph idx="1" type="body"/>
          </p:nvPr>
        </p:nvSpPr>
        <p:spPr>
          <a:xfrm>
            <a:off x="729450" y="2078875"/>
            <a:ext cx="3842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Primarily achieved through haptic actuators:</a:t>
            </a:r>
            <a:endParaRPr b="1"/>
          </a:p>
          <a:p>
            <a:pPr indent="-31115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Eccentric Rotary Mass </a:t>
            </a:r>
            <a:endParaRPr b="1"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Linear Resonant Actuator</a:t>
            </a:r>
            <a:endParaRPr b="1"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Piezo Disk</a:t>
            </a:r>
            <a:endParaRPr b="1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  </a:t>
            </a:r>
            <a:endParaRPr b="1"/>
          </a:p>
        </p:txBody>
      </p:sp>
      <p:pic>
        <p:nvPicPr>
          <p:cNvPr id="195" name="Google Shape;1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8050" y="1500175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Cutaneous</a:t>
            </a:r>
            <a:endParaRPr/>
          </a:p>
        </p:txBody>
      </p:sp>
      <p:sp>
        <p:nvSpPr>
          <p:cNvPr id="201" name="Google Shape;201;p30"/>
          <p:cNvSpPr txBox="1"/>
          <p:nvPr>
            <p:ph idx="1" type="body"/>
          </p:nvPr>
        </p:nvSpPr>
        <p:spPr>
          <a:xfrm>
            <a:off x="729450" y="2078875"/>
            <a:ext cx="3842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Primarily achieved through haptic actuators:</a:t>
            </a:r>
            <a:endParaRPr b="1"/>
          </a:p>
          <a:p>
            <a:pPr indent="-31115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300"/>
              <a:buChar char="●"/>
            </a:pPr>
            <a:r>
              <a:rPr b="1" lang="en">
                <a:solidFill>
                  <a:srgbClr val="D9D9D9"/>
                </a:solidFill>
              </a:rPr>
              <a:t>Eccentric Rotary Mass </a:t>
            </a:r>
            <a:endParaRPr b="1">
              <a:solidFill>
                <a:srgbClr val="D9D9D9"/>
              </a:solidFill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Char char="●"/>
            </a:pPr>
            <a:r>
              <a:rPr b="1" lang="en">
                <a:solidFill>
                  <a:srgbClr val="D9D9D9"/>
                </a:solidFill>
              </a:rPr>
              <a:t>Linear Resonant Actuator</a:t>
            </a:r>
            <a:endParaRPr b="1">
              <a:solidFill>
                <a:srgbClr val="D9D9D9"/>
              </a:solidFill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en">
                <a:solidFill>
                  <a:srgbClr val="000000"/>
                </a:solidFill>
              </a:rPr>
              <a:t>Piezo Disk</a:t>
            </a:r>
            <a:endParaRPr b="1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  </a:t>
            </a:r>
            <a:endParaRPr b="1"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6850" y="2571750"/>
            <a:ext cx="2353901" cy="235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8050" y="1500175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Kinesthetic</a:t>
            </a:r>
            <a:endParaRPr/>
          </a:p>
        </p:txBody>
      </p:sp>
      <p:pic>
        <p:nvPicPr>
          <p:cNvPr id="209" name="Google Shape;209;p31"/>
          <p:cNvPicPr preferRelativeResize="0"/>
          <p:nvPr/>
        </p:nvPicPr>
        <p:blipFill rotWithShape="1">
          <a:blip r:embed="rId3">
            <a:alphaModFix/>
          </a:blip>
          <a:srcRect b="0" l="32427" r="0" t="22414"/>
          <a:stretch/>
        </p:blipFill>
        <p:spPr>
          <a:xfrm>
            <a:off x="2936013" y="2085400"/>
            <a:ext cx="3567125" cy="231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0863" y="2639225"/>
            <a:ext cx="2158875" cy="180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Electrical Engineering Aspect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/>
              <a:t>Tracking of hand and finger motions</a:t>
            </a:r>
            <a:endParaRPr b="1"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/>
              <a:t>Game development engine</a:t>
            </a:r>
            <a:endParaRPr b="1"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/>
              <a:t>Development of platform between game engine and glove resources:</a:t>
            </a:r>
            <a:endParaRPr b="1"/>
          </a:p>
          <a:p>
            <a:pPr indent="-29845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b="1" lang="en"/>
              <a:t>Force feedback resources</a:t>
            </a:r>
            <a:endParaRPr b="1"/>
          </a:p>
          <a:p>
            <a:pPr indent="-29845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b="1" lang="en"/>
              <a:t>Cutaneous feedback resources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Kinesthetic</a:t>
            </a:r>
            <a:endParaRPr/>
          </a:p>
        </p:txBody>
      </p:sp>
      <p:pic>
        <p:nvPicPr>
          <p:cNvPr id="216" name="Google Shape;216;p32"/>
          <p:cNvPicPr preferRelativeResize="0"/>
          <p:nvPr/>
        </p:nvPicPr>
        <p:blipFill rotWithShape="1">
          <a:blip r:embed="rId3">
            <a:alphaModFix/>
          </a:blip>
          <a:srcRect b="0" l="32427" r="0" t="22414"/>
          <a:stretch/>
        </p:blipFill>
        <p:spPr>
          <a:xfrm>
            <a:off x="2936013" y="2085400"/>
            <a:ext cx="3567125" cy="231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0863" y="2639225"/>
            <a:ext cx="2158875" cy="1806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" name="Google Shape;218;p32"/>
          <p:cNvCxnSpPr/>
          <p:nvPr/>
        </p:nvCxnSpPr>
        <p:spPr>
          <a:xfrm rot="10800000">
            <a:off x="2759800" y="2486775"/>
            <a:ext cx="686400" cy="723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9" name="Google Shape;219;p32"/>
          <p:cNvCxnSpPr/>
          <p:nvPr/>
        </p:nvCxnSpPr>
        <p:spPr>
          <a:xfrm>
            <a:off x="4251050" y="3805250"/>
            <a:ext cx="626700" cy="489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Kinesthetic</a:t>
            </a:r>
            <a:endParaRPr/>
          </a:p>
        </p:txBody>
      </p:sp>
      <p:pic>
        <p:nvPicPr>
          <p:cNvPr id="225" name="Google Shape;225;p33"/>
          <p:cNvPicPr preferRelativeResize="0"/>
          <p:nvPr/>
        </p:nvPicPr>
        <p:blipFill rotWithShape="1">
          <a:blip r:embed="rId3">
            <a:alphaModFix/>
          </a:blip>
          <a:srcRect b="0" l="32427" r="0" t="22414"/>
          <a:stretch/>
        </p:blipFill>
        <p:spPr>
          <a:xfrm>
            <a:off x="2936013" y="2085400"/>
            <a:ext cx="3567125" cy="2315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" name="Google Shape;226;p33"/>
          <p:cNvCxnSpPr/>
          <p:nvPr/>
        </p:nvCxnSpPr>
        <p:spPr>
          <a:xfrm rot="10800000">
            <a:off x="2759800" y="2486775"/>
            <a:ext cx="686400" cy="7233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7" name="Google Shape;227;p33"/>
          <p:cNvCxnSpPr/>
          <p:nvPr/>
        </p:nvCxnSpPr>
        <p:spPr>
          <a:xfrm>
            <a:off x="4251050" y="3805250"/>
            <a:ext cx="626700" cy="4896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Kinesthetic Feedback Actuation Methods</a:t>
            </a:r>
            <a:endParaRPr/>
          </a:p>
        </p:txBody>
      </p:sp>
      <p:graphicFrame>
        <p:nvGraphicFramePr>
          <p:cNvPr id="233" name="Google Shape;233;p34"/>
          <p:cNvGraphicFramePr/>
          <p:nvPr/>
        </p:nvGraphicFramePr>
        <p:xfrm>
          <a:off x="954150" y="24828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{FEB8E8A4-0E7B-4551-8AF7-292F5066D680}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78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Motor</a:t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Mechanical Clutch</a:t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</a:rPr>
                        <a:t>Electroadhesive Clutch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4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Output Force</a:t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Continuous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Discrete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Discrete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4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Speed</a:t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Fast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Slow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Very Fast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4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Weight</a:t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Heavy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Heavy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Light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4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Power Consumption</a:t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High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Low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Ultra Low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Kinesthetic Feedback Actuation Methods</a:t>
            </a:r>
            <a:endParaRPr/>
          </a:p>
        </p:txBody>
      </p:sp>
      <p:graphicFrame>
        <p:nvGraphicFramePr>
          <p:cNvPr id="239" name="Google Shape;239;p35"/>
          <p:cNvGraphicFramePr/>
          <p:nvPr/>
        </p:nvGraphicFramePr>
        <p:xfrm>
          <a:off x="954150" y="24828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{FEB8E8A4-0E7B-4551-8AF7-292F5066D680}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78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Motor</a:t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Mechanical Clutch</a:t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Electroadhesive Clutch</a:t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374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Output Force</a:t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Continuous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Discrete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Discrete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74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Speed</a:t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Fast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Slow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Very Fast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74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Weight</a:t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Heavy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Heavy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Light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74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Power Consumption</a:t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High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Low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Ultra Low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idx="1" type="body"/>
          </p:nvPr>
        </p:nvSpPr>
        <p:spPr>
          <a:xfrm>
            <a:off x="723300" y="45201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 Adhesive Clutch</a:t>
            </a:r>
            <a:endParaRPr/>
          </a:p>
        </p:txBody>
      </p:sp>
      <p:pic>
        <p:nvPicPr>
          <p:cNvPr id="245" name="Google Shape;24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2050" y="304800"/>
            <a:ext cx="3759900" cy="4215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/>
          <p:nvPr>
            <p:ph idx="1" type="body"/>
          </p:nvPr>
        </p:nvSpPr>
        <p:spPr>
          <a:xfrm>
            <a:off x="723300" y="45201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 Adhesive Clutch Mounting with Piezo Disk</a:t>
            </a:r>
            <a:endParaRPr/>
          </a:p>
        </p:txBody>
      </p:sp>
      <p:pic>
        <p:nvPicPr>
          <p:cNvPr id="251" name="Google Shape;251;p37"/>
          <p:cNvPicPr preferRelativeResize="0"/>
          <p:nvPr/>
        </p:nvPicPr>
        <p:blipFill rotWithShape="1">
          <a:blip r:embed="rId3">
            <a:alphaModFix/>
          </a:blip>
          <a:srcRect b="0" l="32427" r="0" t="22414"/>
          <a:stretch/>
        </p:blipFill>
        <p:spPr>
          <a:xfrm>
            <a:off x="3061463" y="1554075"/>
            <a:ext cx="3567125" cy="231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7"/>
          <p:cNvSpPr/>
          <p:nvPr/>
        </p:nvSpPr>
        <p:spPr>
          <a:xfrm>
            <a:off x="4826175" y="1719425"/>
            <a:ext cx="1357825" cy="306700"/>
          </a:xfrm>
          <a:custGeom>
            <a:rect b="b" l="l" r="r" t="t"/>
            <a:pathLst>
              <a:path extrusionOk="0" h="12268" w="54313">
                <a:moveTo>
                  <a:pt x="0" y="0"/>
                </a:moveTo>
                <a:cubicBezTo>
                  <a:pt x="6740" y="1870"/>
                  <a:pt x="31388" y="9249"/>
                  <a:pt x="40440" y="11217"/>
                </a:cubicBezTo>
                <a:cubicBezTo>
                  <a:pt x="49492" y="13185"/>
                  <a:pt x="52001" y="11709"/>
                  <a:pt x="54313" y="11807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3" name="Google Shape;253;p37"/>
          <p:cNvSpPr/>
          <p:nvPr/>
        </p:nvSpPr>
        <p:spPr>
          <a:xfrm>
            <a:off x="3180550" y="1630949"/>
            <a:ext cx="2324550" cy="1010900"/>
          </a:xfrm>
          <a:custGeom>
            <a:rect b="b" l="l" r="r" t="t"/>
            <a:pathLst>
              <a:path extrusionOk="0" h="40436" w="92982">
                <a:moveTo>
                  <a:pt x="92982" y="8852"/>
                </a:moveTo>
                <a:cubicBezTo>
                  <a:pt x="90030" y="7917"/>
                  <a:pt x="80732" y="4671"/>
                  <a:pt x="75271" y="3244"/>
                </a:cubicBezTo>
                <a:cubicBezTo>
                  <a:pt x="69810" y="1817"/>
                  <a:pt x="68384" y="-741"/>
                  <a:pt x="60217" y="292"/>
                </a:cubicBezTo>
                <a:cubicBezTo>
                  <a:pt x="52050" y="1325"/>
                  <a:pt x="34930" y="5359"/>
                  <a:pt x="26271" y="9442"/>
                </a:cubicBezTo>
                <a:cubicBezTo>
                  <a:pt x="17612" y="13525"/>
                  <a:pt x="12644" y="19626"/>
                  <a:pt x="8265" y="24792"/>
                </a:cubicBezTo>
                <a:cubicBezTo>
                  <a:pt x="3887" y="29958"/>
                  <a:pt x="1378" y="37829"/>
                  <a:pt x="0" y="40436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54" name="Google Shape;254;p37"/>
          <p:cNvCxnSpPr/>
          <p:nvPr/>
        </p:nvCxnSpPr>
        <p:spPr>
          <a:xfrm>
            <a:off x="4848325" y="1712050"/>
            <a:ext cx="664200" cy="177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37"/>
          <p:cNvSpPr/>
          <p:nvPr/>
        </p:nvSpPr>
        <p:spPr>
          <a:xfrm rot="-9064356">
            <a:off x="3168418" y="2407011"/>
            <a:ext cx="406863" cy="47091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7"/>
          <p:cNvSpPr/>
          <p:nvPr/>
        </p:nvSpPr>
        <p:spPr>
          <a:xfrm rot="-404768">
            <a:off x="6136751" y="1962972"/>
            <a:ext cx="331999" cy="869106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7" name="Google Shape;257;p37"/>
          <p:cNvCxnSpPr/>
          <p:nvPr/>
        </p:nvCxnSpPr>
        <p:spPr>
          <a:xfrm flipH="1" rot="10800000">
            <a:off x="3401925" y="2568138"/>
            <a:ext cx="169800" cy="2877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" name="Google Shape;258;p37"/>
          <p:cNvCxnSpPr/>
          <p:nvPr/>
        </p:nvCxnSpPr>
        <p:spPr>
          <a:xfrm flipH="1" rot="10800000">
            <a:off x="2755775" y="2761875"/>
            <a:ext cx="603900" cy="1851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Google Shape;259;p37"/>
          <p:cNvSpPr txBox="1"/>
          <p:nvPr/>
        </p:nvSpPr>
        <p:spPr>
          <a:xfrm>
            <a:off x="1802625" y="2761875"/>
            <a:ext cx="11514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Piezo Disk</a:t>
            </a:r>
            <a:endParaRPr>
              <a:solidFill>
                <a:schemeClr val="accent2"/>
              </a:solidFill>
            </a:endParaRPr>
          </a:p>
        </p:txBody>
      </p:sp>
      <p:cxnSp>
        <p:nvCxnSpPr>
          <p:cNvPr id="260" name="Google Shape;260;p37"/>
          <p:cNvCxnSpPr/>
          <p:nvPr/>
        </p:nvCxnSpPr>
        <p:spPr>
          <a:xfrm rot="10800000">
            <a:off x="2494150" y="1774750"/>
            <a:ext cx="686400" cy="723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  <p:pic>
        <p:nvPicPr>
          <p:cNvPr id="266" name="Google Shape;26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398" y="2405625"/>
            <a:ext cx="3649599" cy="243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2253" y="1169100"/>
            <a:ext cx="2935677" cy="3669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Haptic-Force Feedback Glove</a:t>
            </a:r>
            <a:endParaRPr/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5825" y="2211800"/>
            <a:ext cx="3722324" cy="248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543" y="2211800"/>
            <a:ext cx="3551664" cy="2481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6"/>
          <p:cNvPicPr preferRelativeResize="0"/>
          <p:nvPr/>
        </p:nvPicPr>
        <p:blipFill rotWithShape="1">
          <a:blip r:embed="rId3">
            <a:alphaModFix/>
          </a:blip>
          <a:srcRect b="19120" l="36475" r="0" t="12395"/>
          <a:stretch/>
        </p:blipFill>
        <p:spPr>
          <a:xfrm>
            <a:off x="2645950" y="1853850"/>
            <a:ext cx="3852101" cy="298485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>
            <p:ph type="title"/>
          </p:nvPr>
        </p:nvSpPr>
        <p:spPr>
          <a:xfrm>
            <a:off x="795875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Solutions</a:t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0" y="4683000"/>
            <a:ext cx="38520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833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Oswald"/>
                <a:ea typeface="Oswald"/>
                <a:cs typeface="Oswald"/>
                <a:sym typeface="Oswald"/>
              </a:rPr>
              <a:t>Dexmo Force Feedback Glove</a:t>
            </a:r>
            <a:endParaRPr sz="1200">
              <a:solidFill>
                <a:srgbClr val="CCCCCC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4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7"/>
          <p:cNvPicPr preferRelativeResize="0"/>
          <p:nvPr/>
        </p:nvPicPr>
        <p:blipFill rotWithShape="1">
          <a:blip r:embed="rId3">
            <a:alphaModFix/>
          </a:blip>
          <a:srcRect b="0" l="27067" r="7866" t="0"/>
          <a:stretch/>
        </p:blipFill>
        <p:spPr>
          <a:xfrm>
            <a:off x="2645951" y="1853850"/>
            <a:ext cx="3852101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/>
          <p:nvPr>
            <p:ph type="title"/>
          </p:nvPr>
        </p:nvSpPr>
        <p:spPr>
          <a:xfrm>
            <a:off x="795875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Solutions</a:t>
            </a:r>
            <a:endParaRPr/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0" y="4683000"/>
            <a:ext cx="38520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833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Oswald"/>
                <a:ea typeface="Oswald"/>
                <a:cs typeface="Oswald"/>
                <a:sym typeface="Oswald"/>
              </a:rPr>
              <a:t>EXOS Haptic VR Exoskeleton Glove</a:t>
            </a:r>
            <a:endParaRPr sz="1200">
              <a:solidFill>
                <a:srgbClr val="CCCCCC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4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795875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Solutions</a:t>
            </a:r>
            <a:endParaRPr/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0" y="4683000"/>
            <a:ext cx="38520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833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Oswald"/>
                <a:ea typeface="Oswald"/>
                <a:cs typeface="Oswald"/>
                <a:sym typeface="Oswald"/>
              </a:rPr>
              <a:t>Plexus VR Glove</a:t>
            </a:r>
            <a:endParaRPr sz="1200">
              <a:solidFill>
                <a:srgbClr val="CCCCCC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4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 rotWithShape="1">
          <a:blip r:embed="rId3">
            <a:alphaModFix/>
          </a:blip>
          <a:srcRect b="0" l="6986" r="6977" t="0"/>
          <a:stretch/>
        </p:blipFill>
        <p:spPr>
          <a:xfrm>
            <a:off x="2645950" y="1853850"/>
            <a:ext cx="3852100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9"/>
          <p:cNvPicPr preferRelativeResize="0"/>
          <p:nvPr/>
        </p:nvPicPr>
        <p:blipFill rotWithShape="1">
          <a:blip r:embed="rId3">
            <a:alphaModFix/>
          </a:blip>
          <a:srcRect b="0" l="20312" r="0" t="0"/>
          <a:stretch/>
        </p:blipFill>
        <p:spPr>
          <a:xfrm>
            <a:off x="2645950" y="1853850"/>
            <a:ext cx="3852100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/>
          <p:nvPr>
            <p:ph type="title"/>
          </p:nvPr>
        </p:nvSpPr>
        <p:spPr>
          <a:xfrm>
            <a:off x="795875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Solutions</a:t>
            </a:r>
            <a:endParaRPr/>
          </a:p>
        </p:txBody>
      </p:sp>
      <p:sp>
        <p:nvSpPr>
          <p:cNvPr id="128" name="Google Shape;128;p19"/>
          <p:cNvSpPr/>
          <p:nvPr/>
        </p:nvSpPr>
        <p:spPr>
          <a:xfrm>
            <a:off x="2645950" y="3556925"/>
            <a:ext cx="1328400" cy="5352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9"/>
          <p:cNvSpPr txBox="1"/>
          <p:nvPr>
            <p:ph idx="1" type="body"/>
          </p:nvPr>
        </p:nvSpPr>
        <p:spPr>
          <a:xfrm>
            <a:off x="0" y="4683000"/>
            <a:ext cx="38520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833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Oswald"/>
                <a:ea typeface="Oswald"/>
                <a:cs typeface="Oswald"/>
                <a:sym typeface="Oswald"/>
              </a:rPr>
              <a:t>Magnus Vr Glove</a:t>
            </a:r>
            <a:endParaRPr sz="1200">
              <a:solidFill>
                <a:srgbClr val="CCCCCC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4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Haptic-Force Feedback Glove</a:t>
            </a:r>
            <a:endParaRPr/>
          </a:p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Primary Features:</a:t>
            </a:r>
            <a:endParaRPr b="1"/>
          </a:p>
          <a:p>
            <a:pPr indent="-311150" lvl="0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/>
              <a:t>Non-intrusive</a:t>
            </a:r>
            <a:endParaRPr b="1"/>
          </a:p>
          <a:p>
            <a:pPr indent="-3111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/>
              <a:t>Portable</a:t>
            </a:r>
            <a:endParaRPr b="1"/>
          </a:p>
          <a:p>
            <a:pPr indent="-3111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/>
              <a:t>Realistic Feedback</a:t>
            </a:r>
            <a:endParaRPr b="1"/>
          </a:p>
          <a:p>
            <a:pPr indent="-3111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/>
              <a:t>Full positional tracking of hands</a:t>
            </a:r>
            <a:endParaRPr b="1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  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Tracking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